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9" r:id="rId5"/>
    <p:sldId id="258" r:id="rId6"/>
    <p:sldId id="261" r:id="rId7"/>
    <p:sldId id="262" r:id="rId8"/>
    <p:sldId id="263" r:id="rId9"/>
    <p:sldId id="266" r:id="rId10"/>
    <p:sldId id="264" r:id="rId11"/>
    <p:sldId id="267" r:id="rId12"/>
    <p:sldId id="268" r:id="rId13"/>
    <p:sldId id="269" r:id="rId14"/>
    <p:sldId id="265"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10/29/17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10/29/17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oftware_design_pattern" TargetMode="External"/><Relationship Id="rId2" Type="http://schemas.openxmlformats.org/officeDocument/2006/relationships/hyperlink" Target="http://www.dofactory.com/net/command-design-pattern" TargetMode="External"/><Relationship Id="rId1" Type="http://schemas.openxmlformats.org/officeDocument/2006/relationships/slideLayout" Target="../slideLayouts/slideLayout2.xml"/><Relationship Id="rId6" Type="http://schemas.openxmlformats.org/officeDocument/2006/relationships/hyperlink" Target="https://www.pluralsight.com/courses/patterns-library" TargetMode="External"/><Relationship Id="rId5" Type="http://schemas.openxmlformats.org/officeDocument/2006/relationships/hyperlink" Target="https://sourcemaking.com/design_patterns/" TargetMode="External"/><Relationship Id="rId4" Type="http://schemas.openxmlformats.org/officeDocument/2006/relationships/hyperlink" Target="https://en.wikipedia.org/wiki/Christopher_Alexand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chrisberthold" TargetMode="External"/><Relationship Id="rId2" Type="http://schemas.openxmlformats.org/officeDocument/2006/relationships/hyperlink" Target="http://github.com/cberthold/presentation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A_Pattern_Languag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lighthouse">
            <a:extLst>
              <a:ext uri="{FF2B5EF4-FFF2-40B4-BE49-F238E27FC236}">
                <a16:creationId xmlns:a16="http://schemas.microsoft.com/office/drawing/2014/main" id="{6BA8DEB2-BD1A-4847-A64F-F674F25038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02" r="33265"/>
          <a:stretch/>
        </p:blipFill>
        <p:spPr bwMode="auto">
          <a:xfrm>
            <a:off x="481893" y="-2"/>
            <a:ext cx="2448863" cy="30985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lated image">
            <a:extLst>
              <a:ext uri="{FF2B5EF4-FFF2-40B4-BE49-F238E27FC236}">
                <a16:creationId xmlns:a16="http://schemas.microsoft.com/office/drawing/2014/main" id="{8FF10BB8-515C-4C3E-B281-C4FB17A4B5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11" t="106" r="16168"/>
          <a:stretch/>
        </p:blipFill>
        <p:spPr bwMode="auto">
          <a:xfrm>
            <a:off x="8134350" y="-3294"/>
            <a:ext cx="2448863" cy="31018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lighthouse">
            <a:extLst>
              <a:ext uri="{FF2B5EF4-FFF2-40B4-BE49-F238E27FC236}">
                <a16:creationId xmlns:a16="http://schemas.microsoft.com/office/drawing/2014/main" id="{C2B13E65-FBE3-44F6-ABFB-F9AB8B6BA4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82" t="17877" r="35624" b="14467"/>
          <a:stretch/>
        </p:blipFill>
        <p:spPr bwMode="auto">
          <a:xfrm>
            <a:off x="3032712" y="-1"/>
            <a:ext cx="2448863" cy="30985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lated image">
            <a:extLst>
              <a:ext uri="{FF2B5EF4-FFF2-40B4-BE49-F238E27FC236}">
                <a16:creationId xmlns:a16="http://schemas.microsoft.com/office/drawing/2014/main" id="{0CE2008F-A93B-48FD-B662-831D32817A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1" r="21839"/>
          <a:stretch/>
        </p:blipFill>
        <p:spPr bwMode="auto">
          <a:xfrm>
            <a:off x="5583531" y="-3"/>
            <a:ext cx="2448863" cy="30985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2D5CF0-8B44-4D46-8390-EA7F18DD1CEF}"/>
              </a:ext>
            </a:extLst>
          </p:cNvPr>
          <p:cNvSpPr>
            <a:spLocks noGrp="1"/>
          </p:cNvSpPr>
          <p:nvPr>
            <p:ph type="ctrTitle"/>
          </p:nvPr>
        </p:nvSpPr>
        <p:spPr>
          <a:xfrm>
            <a:off x="1808281" y="2383018"/>
            <a:ext cx="7766936" cy="1646302"/>
          </a:xfrm>
        </p:spPr>
        <p:txBody>
          <a:bodyPr/>
          <a:lstStyle/>
          <a:p>
            <a:r>
              <a:rPr lang="en-US" dirty="0"/>
              <a:t>Software Architecture</a:t>
            </a:r>
          </a:p>
        </p:txBody>
      </p:sp>
      <p:sp>
        <p:nvSpPr>
          <p:cNvPr id="3" name="Subtitle 2">
            <a:extLst>
              <a:ext uri="{FF2B5EF4-FFF2-40B4-BE49-F238E27FC236}">
                <a16:creationId xmlns:a16="http://schemas.microsoft.com/office/drawing/2014/main" id="{80FF9759-6F66-4908-B5E1-C4D30DD3B988}"/>
              </a:ext>
            </a:extLst>
          </p:cNvPr>
          <p:cNvSpPr>
            <a:spLocks noGrp="1"/>
          </p:cNvSpPr>
          <p:nvPr>
            <p:ph type="subTitle" idx="1"/>
          </p:nvPr>
        </p:nvSpPr>
        <p:spPr>
          <a:xfrm>
            <a:off x="1808281" y="4029317"/>
            <a:ext cx="7766936" cy="1096899"/>
          </a:xfrm>
        </p:spPr>
        <p:txBody>
          <a:bodyPr/>
          <a:lstStyle/>
          <a:p>
            <a:r>
              <a:rPr lang="en-US" dirty="0"/>
              <a:t>Introduction to Object Oriented Design Patterns in .NET</a:t>
            </a:r>
          </a:p>
        </p:txBody>
      </p:sp>
    </p:spTree>
    <p:extLst>
      <p:ext uri="{BB962C8B-B14F-4D97-AF65-F5344CB8AC3E}">
        <p14:creationId xmlns:p14="http://schemas.microsoft.com/office/powerpoint/2010/main" val="772522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A388-5CA8-46D9-A4B4-9A1D8379BABA}"/>
              </a:ext>
            </a:extLst>
          </p:cNvPr>
          <p:cNvSpPr>
            <a:spLocks noGrp="1"/>
          </p:cNvSpPr>
          <p:nvPr>
            <p:ph type="title"/>
          </p:nvPr>
        </p:nvSpPr>
        <p:spPr/>
        <p:txBody>
          <a:bodyPr/>
          <a:lstStyle/>
          <a:p>
            <a:r>
              <a:rPr lang="en-US" dirty="0"/>
              <a:t>Command Pattern (Behavioral)</a:t>
            </a:r>
          </a:p>
        </p:txBody>
      </p:sp>
      <p:sp>
        <p:nvSpPr>
          <p:cNvPr id="3" name="Content Placeholder 2">
            <a:extLst>
              <a:ext uri="{FF2B5EF4-FFF2-40B4-BE49-F238E27FC236}">
                <a16:creationId xmlns:a16="http://schemas.microsoft.com/office/drawing/2014/main" id="{4E50AE55-9665-4C2E-95CF-B6E9F25469B8}"/>
              </a:ext>
            </a:extLst>
          </p:cNvPr>
          <p:cNvSpPr>
            <a:spLocks noGrp="1"/>
          </p:cNvSpPr>
          <p:nvPr>
            <p:ph idx="1"/>
          </p:nvPr>
        </p:nvSpPr>
        <p:spPr>
          <a:xfrm>
            <a:off x="677334" y="1323191"/>
            <a:ext cx="8596668" cy="4718171"/>
          </a:xfrm>
        </p:spPr>
        <p:txBody>
          <a:bodyPr/>
          <a:lstStyle/>
          <a:p>
            <a:r>
              <a:rPr lang="en-US" b="1" dirty="0"/>
              <a:t>Problem:</a:t>
            </a:r>
            <a:r>
              <a:rPr lang="en-US" dirty="0"/>
              <a:t>  Coupling the invoker of a request to a particular request should be avoided. That is, hard-wired requests should be avoided.</a:t>
            </a:r>
          </a:p>
          <a:p>
            <a:r>
              <a:rPr lang="en-US" b="1" dirty="0"/>
              <a:t>Solution:</a:t>
            </a:r>
            <a:r>
              <a:rPr lang="en-US" dirty="0"/>
              <a:t> Define separate (command) objects that encapsulate a request.</a:t>
            </a:r>
          </a:p>
          <a:p>
            <a:pPr lvl="1"/>
            <a:r>
              <a:rPr lang="en-US" dirty="0"/>
              <a:t>A class delegates a request to a command object instead of implementing a particular request directly.</a:t>
            </a:r>
          </a:p>
          <a:p>
            <a:r>
              <a:rPr lang="en-US" b="1" dirty="0"/>
              <a:t>Consequences:</a:t>
            </a:r>
          </a:p>
          <a:p>
            <a:pPr lvl="1"/>
            <a:r>
              <a:rPr lang="en-US" dirty="0"/>
              <a:t>Command decouples the object that invokes from the one that knows how to perform the operation</a:t>
            </a:r>
          </a:p>
          <a:p>
            <a:pPr lvl="1"/>
            <a:r>
              <a:rPr lang="en-US" dirty="0"/>
              <a:t>You can assemble commands into a</a:t>
            </a:r>
            <a:br>
              <a:rPr lang="en-US" dirty="0"/>
            </a:br>
            <a:r>
              <a:rPr lang="en-US" dirty="0"/>
              <a:t>composite command</a:t>
            </a:r>
          </a:p>
          <a:p>
            <a:pPr lvl="1"/>
            <a:r>
              <a:rPr lang="en-US" dirty="0"/>
              <a:t>Easy to add commands since there is no</a:t>
            </a:r>
            <a:br>
              <a:rPr lang="en-US" dirty="0"/>
            </a:br>
            <a:r>
              <a:rPr lang="en-US" dirty="0"/>
              <a:t>reason to change existing classes</a:t>
            </a:r>
          </a:p>
          <a:p>
            <a:pPr lvl="1"/>
            <a:r>
              <a:rPr lang="en-US" dirty="0"/>
              <a:t>Can be used to separate business use-cases</a:t>
            </a:r>
          </a:p>
          <a:p>
            <a:endParaRPr lang="en-US" dirty="0"/>
          </a:p>
          <a:p>
            <a:endParaRPr lang="en-US" dirty="0"/>
          </a:p>
          <a:p>
            <a:endParaRPr lang="en-US" dirty="0"/>
          </a:p>
        </p:txBody>
      </p:sp>
      <p:pic>
        <p:nvPicPr>
          <p:cNvPr id="1026" name="Picture 2" descr="Class diagram for the classic implementation of the command pattern (command design pattern)">
            <a:extLst>
              <a:ext uri="{FF2B5EF4-FFF2-40B4-BE49-F238E27FC236}">
                <a16:creationId xmlns:a16="http://schemas.microsoft.com/office/drawing/2014/main" id="{99E65912-F558-4ECE-83CB-E2D9852AC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973" y="4100975"/>
            <a:ext cx="57150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A388-5CA8-46D9-A4B4-9A1D8379BABA}"/>
              </a:ext>
            </a:extLst>
          </p:cNvPr>
          <p:cNvSpPr>
            <a:spLocks noGrp="1"/>
          </p:cNvSpPr>
          <p:nvPr>
            <p:ph type="title"/>
          </p:nvPr>
        </p:nvSpPr>
        <p:spPr/>
        <p:txBody>
          <a:bodyPr/>
          <a:lstStyle/>
          <a:p>
            <a:r>
              <a:rPr lang="en-US" dirty="0"/>
              <a:t>Null-Object Pattern</a:t>
            </a:r>
          </a:p>
        </p:txBody>
      </p:sp>
      <p:sp>
        <p:nvSpPr>
          <p:cNvPr id="3" name="Content Placeholder 2">
            <a:extLst>
              <a:ext uri="{FF2B5EF4-FFF2-40B4-BE49-F238E27FC236}">
                <a16:creationId xmlns:a16="http://schemas.microsoft.com/office/drawing/2014/main" id="{4E50AE55-9665-4C2E-95CF-B6E9F25469B8}"/>
              </a:ext>
            </a:extLst>
          </p:cNvPr>
          <p:cNvSpPr>
            <a:spLocks noGrp="1"/>
          </p:cNvSpPr>
          <p:nvPr>
            <p:ph idx="1"/>
          </p:nvPr>
        </p:nvSpPr>
        <p:spPr>
          <a:xfrm>
            <a:off x="677334" y="1323191"/>
            <a:ext cx="8596668" cy="4718171"/>
          </a:xfrm>
        </p:spPr>
        <p:txBody>
          <a:bodyPr>
            <a:normAutofit/>
          </a:bodyPr>
          <a:lstStyle/>
          <a:p>
            <a:r>
              <a:rPr lang="en-US" b="1" dirty="0"/>
              <a:t>Problem:</a:t>
            </a:r>
            <a:r>
              <a:rPr lang="en-US" dirty="0"/>
              <a:t>  In most object-oriented languages, such as Java or C#, references may be null. These references need to be checked to ensure they are not null before invoking any methods, because methods typically cannot be invoked on null references.</a:t>
            </a:r>
          </a:p>
          <a:p>
            <a:r>
              <a:rPr lang="en-US" b="1" dirty="0"/>
              <a:t>Solution:</a:t>
            </a:r>
            <a:r>
              <a:rPr lang="en-US" dirty="0"/>
              <a:t> Instead of using a null reference to convey absence of an object (for instance, a non-existent customer), one uses an object which implements the expected interface, but whose method body is empty.</a:t>
            </a:r>
          </a:p>
          <a:p>
            <a:r>
              <a:rPr lang="en-US" b="1" dirty="0"/>
              <a:t>Consequences:</a:t>
            </a:r>
          </a:p>
          <a:p>
            <a:pPr lvl="1"/>
            <a:r>
              <a:rPr lang="en-US" dirty="0"/>
              <a:t>Object is very predictable and has</a:t>
            </a:r>
            <a:br>
              <a:rPr lang="en-US" dirty="0"/>
            </a:br>
            <a:r>
              <a:rPr lang="en-US" dirty="0"/>
              <a:t>no side effects: it does </a:t>
            </a:r>
            <a:r>
              <a:rPr lang="en-US" i="1" dirty="0"/>
              <a:t>nothing</a:t>
            </a:r>
            <a:endParaRPr lang="en-US" dirty="0"/>
          </a:p>
          <a:p>
            <a:pPr lvl="1"/>
            <a:r>
              <a:rPr lang="en-US" dirty="0"/>
              <a:t>can also be used to act as a stub for testing, </a:t>
            </a:r>
            <a:br>
              <a:rPr lang="en-US" dirty="0"/>
            </a:br>
            <a:r>
              <a:rPr lang="en-US" dirty="0"/>
              <a:t>if a certain feature such as a database </a:t>
            </a:r>
            <a:br>
              <a:rPr lang="en-US" dirty="0"/>
            </a:br>
            <a:r>
              <a:rPr lang="en-US" dirty="0"/>
              <a:t>is not available for testing</a:t>
            </a:r>
          </a:p>
          <a:p>
            <a:pPr lvl="1"/>
            <a:r>
              <a:rPr lang="en-US" dirty="0"/>
              <a:t>Can be used as a feature toggle replacement</a:t>
            </a:r>
          </a:p>
          <a:p>
            <a:endParaRPr lang="en-US" dirty="0"/>
          </a:p>
          <a:p>
            <a:endParaRPr lang="en-US" dirty="0"/>
          </a:p>
          <a:p>
            <a:endParaRPr lang="en-US" dirty="0"/>
          </a:p>
        </p:txBody>
      </p:sp>
    </p:spTree>
    <p:extLst>
      <p:ext uri="{BB962C8B-B14F-4D97-AF65-F5344CB8AC3E}">
        <p14:creationId xmlns:p14="http://schemas.microsoft.com/office/powerpoint/2010/main" val="261133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A388-5CA8-46D9-A4B4-9A1D8379BABA}"/>
              </a:ext>
            </a:extLst>
          </p:cNvPr>
          <p:cNvSpPr>
            <a:spLocks noGrp="1"/>
          </p:cNvSpPr>
          <p:nvPr>
            <p:ph type="title"/>
          </p:nvPr>
        </p:nvSpPr>
        <p:spPr/>
        <p:txBody>
          <a:bodyPr/>
          <a:lstStyle/>
          <a:p>
            <a:r>
              <a:rPr lang="en-US" dirty="0"/>
              <a:t>Decorator Pattern (Structural)</a:t>
            </a:r>
          </a:p>
        </p:txBody>
      </p:sp>
      <p:sp>
        <p:nvSpPr>
          <p:cNvPr id="3" name="Content Placeholder 2">
            <a:extLst>
              <a:ext uri="{FF2B5EF4-FFF2-40B4-BE49-F238E27FC236}">
                <a16:creationId xmlns:a16="http://schemas.microsoft.com/office/drawing/2014/main" id="{4E50AE55-9665-4C2E-95CF-B6E9F25469B8}"/>
              </a:ext>
            </a:extLst>
          </p:cNvPr>
          <p:cNvSpPr>
            <a:spLocks noGrp="1"/>
          </p:cNvSpPr>
          <p:nvPr>
            <p:ph idx="1"/>
          </p:nvPr>
        </p:nvSpPr>
        <p:spPr>
          <a:xfrm>
            <a:off x="677334" y="1323191"/>
            <a:ext cx="8596668" cy="4718171"/>
          </a:xfrm>
        </p:spPr>
        <p:txBody>
          <a:bodyPr>
            <a:normAutofit/>
          </a:bodyPr>
          <a:lstStyle/>
          <a:p>
            <a:r>
              <a:rPr lang="en-US" b="1" dirty="0"/>
              <a:t>Problem:</a:t>
            </a:r>
            <a:r>
              <a:rPr lang="en-US" dirty="0"/>
              <a:t>  Responsibilities should be added to (and removed from) an object dynamically at run-time and/or you need a flexible alternative to sub-classing for extending functionality.</a:t>
            </a:r>
          </a:p>
          <a:p>
            <a:r>
              <a:rPr lang="en-US" b="1" dirty="0"/>
              <a:t>Solution:</a:t>
            </a:r>
            <a:r>
              <a:rPr lang="en-US" dirty="0"/>
              <a:t> Define a decorator object that implements the interface of the extended (decorated) object (Component) transparently by forwarding all requests to it and perform additional functionality before/after forwarding a request.</a:t>
            </a:r>
          </a:p>
          <a:p>
            <a:r>
              <a:rPr lang="en-US" b="1" dirty="0"/>
              <a:t>Consequences:</a:t>
            </a:r>
          </a:p>
          <a:p>
            <a:pPr lvl="1"/>
            <a:r>
              <a:rPr lang="en-US" dirty="0"/>
              <a:t>Provides more flexible means of adding responsibilities</a:t>
            </a:r>
          </a:p>
          <a:p>
            <a:pPr lvl="1"/>
            <a:r>
              <a:rPr lang="en-US" dirty="0"/>
              <a:t>Functionality can be added at runtime</a:t>
            </a:r>
          </a:p>
          <a:p>
            <a:pPr lvl="1"/>
            <a:r>
              <a:rPr lang="en-US" dirty="0"/>
              <a:t>Decorator and enclosed objects are not identical</a:t>
            </a:r>
          </a:p>
          <a:p>
            <a:pPr lvl="1"/>
            <a:r>
              <a:rPr lang="en-US" dirty="0"/>
              <a:t>Can lead to many little objects if over-used</a:t>
            </a:r>
          </a:p>
          <a:p>
            <a:endParaRPr lang="en-US" dirty="0"/>
          </a:p>
          <a:p>
            <a:endParaRPr lang="en-US" dirty="0"/>
          </a:p>
          <a:p>
            <a:endParaRPr lang="en-US" dirty="0"/>
          </a:p>
        </p:txBody>
      </p:sp>
      <p:pic>
        <p:nvPicPr>
          <p:cNvPr id="1028" name="Picture 4" descr="https://upload.wikimedia.org/wikipedia/commons/thumb/e/e9/Decorator_UML_class_diagram.svg/400px-Decorator_UML_class_diagram.svg.png">
            <a:extLst>
              <a:ext uri="{FF2B5EF4-FFF2-40B4-BE49-F238E27FC236}">
                <a16:creationId xmlns:a16="http://schemas.microsoft.com/office/drawing/2014/main" id="{7C82162E-B8D4-4063-AA27-561F1F9B4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742" y="3129902"/>
            <a:ext cx="3810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02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5A388-5CA8-46D9-A4B4-9A1D8379BABA}"/>
              </a:ext>
            </a:extLst>
          </p:cNvPr>
          <p:cNvSpPr>
            <a:spLocks noGrp="1"/>
          </p:cNvSpPr>
          <p:nvPr>
            <p:ph type="title"/>
          </p:nvPr>
        </p:nvSpPr>
        <p:spPr/>
        <p:txBody>
          <a:bodyPr/>
          <a:lstStyle/>
          <a:p>
            <a:r>
              <a:rPr lang="en-US" dirty="0"/>
              <a:t>Adapter Pattern (Structural)</a:t>
            </a:r>
          </a:p>
        </p:txBody>
      </p:sp>
      <p:sp>
        <p:nvSpPr>
          <p:cNvPr id="3" name="Content Placeholder 2">
            <a:extLst>
              <a:ext uri="{FF2B5EF4-FFF2-40B4-BE49-F238E27FC236}">
                <a16:creationId xmlns:a16="http://schemas.microsoft.com/office/drawing/2014/main" id="{4E50AE55-9665-4C2E-95CF-B6E9F25469B8}"/>
              </a:ext>
            </a:extLst>
          </p:cNvPr>
          <p:cNvSpPr>
            <a:spLocks noGrp="1"/>
          </p:cNvSpPr>
          <p:nvPr>
            <p:ph idx="1"/>
          </p:nvPr>
        </p:nvSpPr>
        <p:spPr>
          <a:xfrm>
            <a:off x="677334" y="1323192"/>
            <a:ext cx="8596668" cy="4044874"/>
          </a:xfrm>
        </p:spPr>
        <p:txBody>
          <a:bodyPr>
            <a:normAutofit fontScale="92500" lnSpcReduction="10000"/>
          </a:bodyPr>
          <a:lstStyle/>
          <a:p>
            <a:r>
              <a:rPr lang="en-US" b="1" dirty="0"/>
              <a:t>Problem:</a:t>
            </a:r>
            <a:r>
              <a:rPr lang="en-US" dirty="0"/>
              <a:t>  You have a class that does what you need behaviorally but does not implement the same interface the rest of your program requires.</a:t>
            </a:r>
          </a:p>
          <a:p>
            <a:pPr lvl="1"/>
            <a:r>
              <a:rPr lang="en-US" dirty="0"/>
              <a:t>How can a class be reused that does not have an interface that a client requires?</a:t>
            </a:r>
          </a:p>
          <a:p>
            <a:pPr lvl="1"/>
            <a:r>
              <a:rPr lang="en-US" dirty="0"/>
              <a:t>How can classes that have incompatible interfaces work together?</a:t>
            </a:r>
          </a:p>
          <a:p>
            <a:pPr lvl="1"/>
            <a:r>
              <a:rPr lang="en-US" dirty="0"/>
              <a:t>How can an alternative interface be provided for a class?</a:t>
            </a:r>
          </a:p>
          <a:p>
            <a:r>
              <a:rPr lang="en-US" b="1" dirty="0"/>
              <a:t>Solution:</a:t>
            </a:r>
            <a:r>
              <a:rPr lang="en-US" dirty="0"/>
              <a:t> An adapter allows two incompatible interfaces to work together. This is the real-world definition for an adapter. Interfaces may be incompatible, but the inner functionality should suit the need. The Adapter design pattern allows otherwise incompatible classes to work together by converting the interface of one class into an interface expected by the clients.</a:t>
            </a:r>
          </a:p>
          <a:p>
            <a:r>
              <a:rPr lang="en-US" b="1" dirty="0"/>
              <a:t>Consequences:</a:t>
            </a:r>
          </a:p>
          <a:p>
            <a:pPr lvl="1"/>
            <a:r>
              <a:rPr lang="en-US" dirty="0"/>
              <a:t>Class adapter requires multiple inheritance (Protocols)</a:t>
            </a:r>
          </a:p>
          <a:p>
            <a:pPr lvl="1"/>
            <a:r>
              <a:rPr lang="en-US" dirty="0"/>
              <a:t>Object adapter contains the object being adapted</a:t>
            </a:r>
          </a:p>
          <a:p>
            <a:endParaRPr lang="en-US" dirty="0"/>
          </a:p>
          <a:p>
            <a:endParaRPr lang="en-US" dirty="0"/>
          </a:p>
        </p:txBody>
      </p:sp>
      <p:pic>
        <p:nvPicPr>
          <p:cNvPr id="2052" name="Picture 4" descr="https://upload.wikimedia.org/wikipedia/commons/e/e5/W3sDesign_Adapter_Design_Pattern_UML.jpg">
            <a:extLst>
              <a:ext uri="{FF2B5EF4-FFF2-40B4-BE49-F238E27FC236}">
                <a16:creationId xmlns:a16="http://schemas.microsoft.com/office/drawing/2014/main" id="{75047A93-126C-4E12-BB41-376070F962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80"/>
          <a:stretch/>
        </p:blipFill>
        <p:spPr bwMode="auto">
          <a:xfrm>
            <a:off x="6400800" y="3984177"/>
            <a:ext cx="3684493" cy="276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71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8D5D-E73F-4EA7-9D80-CE00488BAA27}"/>
              </a:ext>
            </a:extLst>
          </p:cNvPr>
          <p:cNvSpPr>
            <a:spLocks noGrp="1"/>
          </p:cNvSpPr>
          <p:nvPr>
            <p:ph type="title"/>
          </p:nvPr>
        </p:nvSpPr>
        <p:spPr/>
        <p:txBody>
          <a:bodyPr/>
          <a:lstStyle/>
          <a:p>
            <a:r>
              <a:rPr lang="en-US" dirty="0"/>
              <a:t>Things to know when applying design patterns</a:t>
            </a:r>
          </a:p>
        </p:txBody>
      </p:sp>
      <p:sp>
        <p:nvSpPr>
          <p:cNvPr id="3" name="Content Placeholder 2">
            <a:extLst>
              <a:ext uri="{FF2B5EF4-FFF2-40B4-BE49-F238E27FC236}">
                <a16:creationId xmlns:a16="http://schemas.microsoft.com/office/drawing/2014/main" id="{B7FC194B-649F-421F-987E-1F91B4BE05E0}"/>
              </a:ext>
            </a:extLst>
          </p:cNvPr>
          <p:cNvSpPr>
            <a:spLocks noGrp="1"/>
          </p:cNvSpPr>
          <p:nvPr>
            <p:ph idx="1"/>
          </p:nvPr>
        </p:nvSpPr>
        <p:spPr/>
        <p:txBody>
          <a:bodyPr>
            <a:normAutofit fontScale="85000" lnSpcReduction="20000"/>
          </a:bodyPr>
          <a:lstStyle/>
          <a:p>
            <a:r>
              <a:rPr lang="en-US" dirty="0"/>
              <a:t>Don’t try to force a design pattern into a situation</a:t>
            </a:r>
          </a:p>
          <a:p>
            <a:pPr lvl="1"/>
            <a:r>
              <a:rPr lang="en-US" dirty="0"/>
              <a:t>You cannot build a program using all of the patterns</a:t>
            </a:r>
          </a:p>
          <a:p>
            <a:r>
              <a:rPr lang="en-US" dirty="0"/>
              <a:t>They do not prescribe an implementation and are somewhat interchangeable</a:t>
            </a:r>
          </a:p>
          <a:p>
            <a:r>
              <a:rPr lang="en-US" dirty="0"/>
              <a:t>Apply the patterns when you:</a:t>
            </a:r>
          </a:p>
          <a:p>
            <a:pPr lvl="1"/>
            <a:r>
              <a:rPr lang="en-US" dirty="0"/>
              <a:t>see a pattern developing that could benefit from applying the pattern (refactor towards patterns)</a:t>
            </a:r>
          </a:p>
          <a:p>
            <a:pPr lvl="1"/>
            <a:r>
              <a:rPr lang="en-US" dirty="0"/>
              <a:t>have known architectural needs that patterns can help with</a:t>
            </a:r>
          </a:p>
          <a:p>
            <a:r>
              <a:rPr lang="en-US" dirty="0"/>
              <a:t>Use judiciously, they can get you into a bind.</a:t>
            </a:r>
          </a:p>
          <a:p>
            <a:r>
              <a:rPr lang="en-US" dirty="0"/>
              <a:t>Favor the Behavioral and Structural patterns for your low-level concerns</a:t>
            </a:r>
          </a:p>
          <a:p>
            <a:pPr lvl="1"/>
            <a:r>
              <a:rPr lang="en-US" dirty="0"/>
              <a:t>Favor Dependency Injection over using Creational Patterns</a:t>
            </a:r>
          </a:p>
          <a:p>
            <a:r>
              <a:rPr lang="en-US" dirty="0"/>
              <a:t>Use higher-level patterns when possible (Pipes &amp; Filters, Command Dispatcher)</a:t>
            </a:r>
          </a:p>
          <a:p>
            <a:r>
              <a:rPr lang="en-US" dirty="0"/>
              <a:t>Use them to better understand interfaces and polymorphism</a:t>
            </a:r>
          </a:p>
          <a:p>
            <a:r>
              <a:rPr lang="en-US" dirty="0"/>
              <a:t>Best when combined with SOLID Principles</a:t>
            </a:r>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21137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901A-97FA-49B7-B888-54556231C87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9DC6778-5444-4EF3-8452-9A1F968A2EEB}"/>
              </a:ext>
            </a:extLst>
          </p:cNvPr>
          <p:cNvSpPr>
            <a:spLocks noGrp="1"/>
          </p:cNvSpPr>
          <p:nvPr>
            <p:ph idx="1"/>
          </p:nvPr>
        </p:nvSpPr>
        <p:spPr/>
        <p:txBody>
          <a:bodyPr/>
          <a:lstStyle/>
          <a:p>
            <a:r>
              <a:rPr lang="en-US" dirty="0">
                <a:hlinkClick r:id="rId2"/>
              </a:rPr>
              <a:t>http://www.dofactory.com/net/command-design-pattern</a:t>
            </a:r>
            <a:endParaRPr lang="en-US" dirty="0"/>
          </a:p>
          <a:p>
            <a:pPr lvl="1"/>
            <a:r>
              <a:rPr lang="en-US" dirty="0"/>
              <a:t>Do Factory – all of the </a:t>
            </a:r>
            <a:r>
              <a:rPr lang="en-US" dirty="0" err="1"/>
              <a:t>GoF</a:t>
            </a:r>
            <a:r>
              <a:rPr lang="en-US" dirty="0"/>
              <a:t> patterns with .NET implementations</a:t>
            </a:r>
          </a:p>
          <a:p>
            <a:r>
              <a:rPr lang="en-US" dirty="0">
                <a:hlinkClick r:id="rId3"/>
              </a:rPr>
              <a:t>https://en.wikipedia.org/wiki/Software_design_pattern</a:t>
            </a:r>
            <a:endParaRPr lang="en-US" dirty="0"/>
          </a:p>
          <a:p>
            <a:pPr lvl="1"/>
            <a:r>
              <a:rPr lang="en-US" dirty="0"/>
              <a:t>Great general resource with links to each of the patterns</a:t>
            </a:r>
          </a:p>
          <a:p>
            <a:r>
              <a:rPr lang="en-US" dirty="0">
                <a:hlinkClick r:id="rId4"/>
              </a:rPr>
              <a:t>https://en.wikipedia.org/wiki/Christopher_Alexander</a:t>
            </a:r>
            <a:endParaRPr lang="en-US" dirty="0"/>
          </a:p>
          <a:p>
            <a:pPr lvl="1"/>
            <a:r>
              <a:rPr lang="en-US" dirty="0"/>
              <a:t>More about Christopher Alexander and architecture</a:t>
            </a:r>
          </a:p>
          <a:p>
            <a:r>
              <a:rPr lang="en-US" dirty="0">
                <a:hlinkClick r:id="rId5"/>
              </a:rPr>
              <a:t>https://sourcemaking.com/design_patterns/</a:t>
            </a:r>
            <a:endParaRPr lang="en-US" dirty="0"/>
          </a:p>
          <a:p>
            <a:pPr lvl="1"/>
            <a:r>
              <a:rPr lang="en-US" dirty="0"/>
              <a:t>Another great resource for descriptions with implementations in other languages</a:t>
            </a:r>
          </a:p>
          <a:p>
            <a:r>
              <a:rPr lang="en-US" dirty="0">
                <a:hlinkClick r:id="rId6"/>
              </a:rPr>
              <a:t>https://www.pluralsight.com/courses/patterns-library</a:t>
            </a:r>
            <a:endParaRPr lang="en-US" dirty="0"/>
          </a:p>
          <a:p>
            <a:pPr lvl="1"/>
            <a:r>
              <a:rPr lang="en-US" dirty="0"/>
              <a:t>Lots of great video </a:t>
            </a:r>
            <a:r>
              <a:rPr lang="en-US"/>
              <a:t>and instruction </a:t>
            </a:r>
            <a:r>
              <a:rPr lang="en-US" dirty="0"/>
              <a:t>(</a:t>
            </a:r>
            <a:r>
              <a:rPr lang="en-US"/>
              <a:t>many hours) </a:t>
            </a:r>
          </a:p>
          <a:p>
            <a:endParaRPr lang="en-US" dirty="0"/>
          </a:p>
        </p:txBody>
      </p:sp>
    </p:spTree>
    <p:extLst>
      <p:ext uri="{BB962C8B-B14F-4D97-AF65-F5344CB8AC3E}">
        <p14:creationId xmlns:p14="http://schemas.microsoft.com/office/powerpoint/2010/main" val="6815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D0BA1-1980-4A0C-950B-3E576AF1BBAF}"/>
              </a:ext>
            </a:extLst>
          </p:cNvPr>
          <p:cNvSpPr>
            <a:spLocks noGrp="1"/>
          </p:cNvSpPr>
          <p:nvPr>
            <p:ph type="title"/>
          </p:nvPr>
        </p:nvSpPr>
        <p:spPr/>
        <p:txBody>
          <a:bodyPr/>
          <a:lstStyle/>
          <a:p>
            <a:r>
              <a:rPr lang="en-US" dirty="0"/>
              <a:t>Chris Berthold : Your fearless live code presenter </a:t>
            </a:r>
          </a:p>
        </p:txBody>
      </p:sp>
      <p:sp>
        <p:nvSpPr>
          <p:cNvPr id="3" name="Content Placeholder 2">
            <a:extLst>
              <a:ext uri="{FF2B5EF4-FFF2-40B4-BE49-F238E27FC236}">
                <a16:creationId xmlns:a16="http://schemas.microsoft.com/office/drawing/2014/main" id="{B87BE25E-D6BC-4879-867B-DDEB72D06265}"/>
              </a:ext>
            </a:extLst>
          </p:cNvPr>
          <p:cNvSpPr>
            <a:spLocks noGrp="1"/>
          </p:cNvSpPr>
          <p:nvPr>
            <p:ph idx="1"/>
          </p:nvPr>
        </p:nvSpPr>
        <p:spPr/>
        <p:txBody>
          <a:bodyPr/>
          <a:lstStyle/>
          <a:p>
            <a:r>
              <a:rPr lang="en-US" dirty="0"/>
              <a:t>Nearly 20 years of development experience developing software and DevOps/network administration</a:t>
            </a:r>
          </a:p>
          <a:p>
            <a:r>
              <a:rPr lang="en-US" dirty="0"/>
              <a:t>10 years of business development in a manufacturing setting</a:t>
            </a:r>
          </a:p>
          <a:p>
            <a:r>
              <a:rPr lang="en-US" dirty="0"/>
              <a:t>6 years of development as software consultant</a:t>
            </a:r>
          </a:p>
          <a:p>
            <a:r>
              <a:rPr lang="en-US" dirty="0"/>
              <a:t>4 years with the awesome Product Development Team for </a:t>
            </a:r>
            <a:r>
              <a:rPr lang="en-US" dirty="0" err="1"/>
              <a:t>Flightdocs</a:t>
            </a:r>
            <a:endParaRPr lang="en-US" dirty="0"/>
          </a:p>
          <a:p>
            <a:r>
              <a:rPr lang="en-US" dirty="0"/>
              <a:t>Private pilot</a:t>
            </a:r>
          </a:p>
          <a:p>
            <a:r>
              <a:rPr lang="en-US" dirty="0"/>
              <a:t>Enjoys engaging others in software architecture, simplifying software design and practical performance in applications</a:t>
            </a:r>
          </a:p>
          <a:p>
            <a:r>
              <a:rPr lang="en-US" u="sng" dirty="0">
                <a:hlinkClick r:id="rId2"/>
              </a:rPr>
              <a:t>http://github.com/cberthold/presentations</a:t>
            </a:r>
            <a:endParaRPr lang="en-US" u="sng" dirty="0"/>
          </a:p>
          <a:p>
            <a:r>
              <a:rPr lang="en-US" dirty="0"/>
              <a:t>The twitters: </a:t>
            </a:r>
            <a:r>
              <a:rPr lang="en-US" u="sng" dirty="0">
                <a:hlinkClick r:id="rId3"/>
              </a:rPr>
              <a:t>@</a:t>
            </a:r>
            <a:r>
              <a:rPr lang="en-US" u="sng">
                <a:hlinkClick r:id="rId3"/>
              </a:rPr>
              <a:t>chrisberthold</a:t>
            </a:r>
            <a:endParaRPr lang="en-US" u="sng" dirty="0"/>
          </a:p>
        </p:txBody>
      </p:sp>
    </p:spTree>
    <p:extLst>
      <p:ext uri="{BB962C8B-B14F-4D97-AF65-F5344CB8AC3E}">
        <p14:creationId xmlns:p14="http://schemas.microsoft.com/office/powerpoint/2010/main" val="51183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lighthouse">
            <a:extLst>
              <a:ext uri="{FF2B5EF4-FFF2-40B4-BE49-F238E27FC236}">
                <a16:creationId xmlns:a16="http://schemas.microsoft.com/office/drawing/2014/main" id="{867046E5-050D-4752-893D-D109C6A23A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02" r="33265"/>
          <a:stretch/>
        </p:blipFill>
        <p:spPr bwMode="auto">
          <a:xfrm>
            <a:off x="2893806" y="2747288"/>
            <a:ext cx="2743201" cy="347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3A9042BD-8304-4EBA-AC89-E71DE22ED5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11" t="106" r="16168"/>
          <a:stretch/>
        </p:blipFill>
        <p:spPr bwMode="auto">
          <a:xfrm>
            <a:off x="8111265" y="2743197"/>
            <a:ext cx="2743201" cy="34746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ighthouse">
            <a:extLst>
              <a:ext uri="{FF2B5EF4-FFF2-40B4-BE49-F238E27FC236}">
                <a16:creationId xmlns:a16="http://schemas.microsoft.com/office/drawing/2014/main" id="{806DAD79-C607-4B8B-8F92-4514047B65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482" t="17877" r="35624" b="14467"/>
          <a:stretch/>
        </p:blipFill>
        <p:spPr bwMode="auto">
          <a:xfrm>
            <a:off x="193637" y="369849"/>
            <a:ext cx="2743201" cy="3470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A758701B-C1B9-4727-84DA-D3BC93557C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1" r="21839"/>
          <a:stretch/>
        </p:blipFill>
        <p:spPr bwMode="auto">
          <a:xfrm>
            <a:off x="5593975" y="369849"/>
            <a:ext cx="2743201" cy="347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397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7EEC1D-F7D6-4115-89E0-949FD505D74C}"/>
              </a:ext>
            </a:extLst>
          </p:cNvPr>
          <p:cNvPicPr>
            <a:picLocks noChangeAspect="1"/>
          </p:cNvPicPr>
          <p:nvPr/>
        </p:nvPicPr>
        <p:blipFill rotWithShape="1">
          <a:blip r:embed="rId2"/>
          <a:srcRect l="6950" t="30047" r="17522" b="4124"/>
          <a:stretch/>
        </p:blipFill>
        <p:spPr>
          <a:xfrm>
            <a:off x="1047688" y="3189641"/>
            <a:ext cx="5035757" cy="3291840"/>
          </a:xfrm>
          <a:prstGeom prst="rect">
            <a:avLst/>
          </a:prstGeom>
        </p:spPr>
      </p:pic>
      <p:pic>
        <p:nvPicPr>
          <p:cNvPr id="5" name="Picture 4">
            <a:extLst>
              <a:ext uri="{FF2B5EF4-FFF2-40B4-BE49-F238E27FC236}">
                <a16:creationId xmlns:a16="http://schemas.microsoft.com/office/drawing/2014/main" id="{59B383DC-B661-46D6-80C6-9880DB6271FF}"/>
              </a:ext>
            </a:extLst>
          </p:cNvPr>
          <p:cNvPicPr>
            <a:picLocks noChangeAspect="1"/>
          </p:cNvPicPr>
          <p:nvPr/>
        </p:nvPicPr>
        <p:blipFill rotWithShape="1">
          <a:blip r:embed="rId3"/>
          <a:srcRect b="12841"/>
          <a:stretch/>
        </p:blipFill>
        <p:spPr>
          <a:xfrm>
            <a:off x="5631625" y="102197"/>
            <a:ext cx="5035757" cy="3291840"/>
          </a:xfrm>
          <a:prstGeom prst="rect">
            <a:avLst/>
          </a:prstGeom>
        </p:spPr>
      </p:pic>
      <p:pic>
        <p:nvPicPr>
          <p:cNvPr id="3" name="Picture 2">
            <a:extLst>
              <a:ext uri="{FF2B5EF4-FFF2-40B4-BE49-F238E27FC236}">
                <a16:creationId xmlns:a16="http://schemas.microsoft.com/office/drawing/2014/main" id="{A7B00C46-28A2-4FFE-A8FA-BC1BAF5B1BEA}"/>
              </a:ext>
            </a:extLst>
          </p:cNvPr>
          <p:cNvPicPr>
            <a:picLocks noChangeAspect="1"/>
          </p:cNvPicPr>
          <p:nvPr/>
        </p:nvPicPr>
        <p:blipFill rotWithShape="1">
          <a:blip r:embed="rId4"/>
          <a:srcRect l="5678" r="2655"/>
          <a:stretch/>
        </p:blipFill>
        <p:spPr>
          <a:xfrm>
            <a:off x="821778" y="424927"/>
            <a:ext cx="5035757" cy="3291840"/>
          </a:xfrm>
          <a:prstGeom prst="rect">
            <a:avLst/>
          </a:prstGeom>
        </p:spPr>
      </p:pic>
      <p:pic>
        <p:nvPicPr>
          <p:cNvPr id="7" name="Picture 6">
            <a:extLst>
              <a:ext uri="{FF2B5EF4-FFF2-40B4-BE49-F238E27FC236}">
                <a16:creationId xmlns:a16="http://schemas.microsoft.com/office/drawing/2014/main" id="{344CA833-C70E-4259-864F-E65789B16504}"/>
              </a:ext>
            </a:extLst>
          </p:cNvPr>
          <p:cNvPicPr>
            <a:picLocks noChangeAspect="1"/>
          </p:cNvPicPr>
          <p:nvPr/>
        </p:nvPicPr>
        <p:blipFill rotWithShape="1">
          <a:blip r:embed="rId5"/>
          <a:srcRect l="5678" t="10118" r="2655"/>
          <a:stretch/>
        </p:blipFill>
        <p:spPr>
          <a:xfrm>
            <a:off x="5405715" y="2990626"/>
            <a:ext cx="5035757" cy="3291840"/>
          </a:xfrm>
          <a:prstGeom prst="rect">
            <a:avLst/>
          </a:prstGeom>
        </p:spPr>
      </p:pic>
    </p:spTree>
    <p:extLst>
      <p:ext uri="{BB962C8B-B14F-4D97-AF65-F5344CB8AC3E}">
        <p14:creationId xmlns:p14="http://schemas.microsoft.com/office/powerpoint/2010/main" val="252063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621F-FB7E-46FB-A079-C9A8EE0C0DA2}"/>
              </a:ext>
            </a:extLst>
          </p:cNvPr>
          <p:cNvSpPr>
            <a:spLocks noGrp="1"/>
          </p:cNvSpPr>
          <p:nvPr>
            <p:ph type="title"/>
          </p:nvPr>
        </p:nvSpPr>
        <p:spPr/>
        <p:txBody>
          <a:bodyPr/>
          <a:lstStyle/>
          <a:p>
            <a:r>
              <a:rPr lang="en-US" dirty="0"/>
              <a:t>Christopher Alexander</a:t>
            </a:r>
          </a:p>
        </p:txBody>
      </p:sp>
      <p:sp>
        <p:nvSpPr>
          <p:cNvPr id="3" name="Content Placeholder 2">
            <a:extLst>
              <a:ext uri="{FF2B5EF4-FFF2-40B4-BE49-F238E27FC236}">
                <a16:creationId xmlns:a16="http://schemas.microsoft.com/office/drawing/2014/main" id="{A024A857-3839-49D0-92E6-19FBC396EC08}"/>
              </a:ext>
            </a:extLst>
          </p:cNvPr>
          <p:cNvSpPr>
            <a:spLocks noGrp="1"/>
          </p:cNvSpPr>
          <p:nvPr>
            <p:ph idx="1"/>
          </p:nvPr>
        </p:nvSpPr>
        <p:spPr/>
        <p:txBody>
          <a:bodyPr/>
          <a:lstStyle/>
          <a:p>
            <a:r>
              <a:rPr lang="en-US" dirty="0"/>
              <a:t>widely influential architect and design theorist</a:t>
            </a:r>
          </a:p>
          <a:p>
            <a:r>
              <a:rPr lang="en-US" dirty="0"/>
              <a:t>best known for his 1977 book </a:t>
            </a:r>
            <a:r>
              <a:rPr lang="en-US" i="1" dirty="0">
                <a:hlinkClick r:id="rId2" tooltip="A Pattern Language"/>
              </a:rPr>
              <a:t>A Pattern Language</a:t>
            </a:r>
            <a:endParaRPr lang="en-US" i="1" dirty="0"/>
          </a:p>
          <a:p>
            <a:r>
              <a:rPr lang="en-US" dirty="0"/>
              <a:t>defined a pattern as a “solution to a problem in a context”</a:t>
            </a:r>
          </a:p>
          <a:p>
            <a:r>
              <a:rPr lang="en-US" dirty="0"/>
              <a:t>patterns where initially applied for </a:t>
            </a:r>
            <a:r>
              <a:rPr lang="en-US" b="1" dirty="0"/>
              <a:t>architecture </a:t>
            </a:r>
            <a:r>
              <a:rPr lang="en-US" dirty="0"/>
              <a:t>of building towns</a:t>
            </a:r>
            <a:endParaRPr lang="en-US" b="1" dirty="0"/>
          </a:p>
          <a:p>
            <a:endParaRPr lang="en-US" dirty="0"/>
          </a:p>
        </p:txBody>
      </p:sp>
    </p:spTree>
    <p:extLst>
      <p:ext uri="{BB962C8B-B14F-4D97-AF65-F5344CB8AC3E}">
        <p14:creationId xmlns:p14="http://schemas.microsoft.com/office/powerpoint/2010/main" val="340554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8E5B-42A8-4E8E-90D0-E0582EF3A1DD}"/>
              </a:ext>
            </a:extLst>
          </p:cNvPr>
          <p:cNvSpPr>
            <a:spLocks noGrp="1"/>
          </p:cNvSpPr>
          <p:nvPr>
            <p:ph type="title"/>
          </p:nvPr>
        </p:nvSpPr>
        <p:spPr/>
        <p:txBody>
          <a:bodyPr/>
          <a:lstStyle/>
          <a:p>
            <a:r>
              <a:rPr lang="en-US" dirty="0"/>
              <a:t>Why Design Patterns?</a:t>
            </a:r>
          </a:p>
        </p:txBody>
      </p:sp>
      <p:sp>
        <p:nvSpPr>
          <p:cNvPr id="3" name="Content Placeholder 2">
            <a:extLst>
              <a:ext uri="{FF2B5EF4-FFF2-40B4-BE49-F238E27FC236}">
                <a16:creationId xmlns:a16="http://schemas.microsoft.com/office/drawing/2014/main" id="{68A1E503-98C0-49A5-8CEB-8A6707177C47}"/>
              </a:ext>
            </a:extLst>
          </p:cNvPr>
          <p:cNvSpPr>
            <a:spLocks noGrp="1"/>
          </p:cNvSpPr>
          <p:nvPr>
            <p:ph idx="1"/>
          </p:nvPr>
        </p:nvSpPr>
        <p:spPr/>
        <p:txBody>
          <a:bodyPr>
            <a:normAutofit/>
          </a:bodyPr>
          <a:lstStyle/>
          <a:p>
            <a:endParaRPr lang="en-US" dirty="0"/>
          </a:p>
          <a:p>
            <a:r>
              <a:rPr lang="en-US" dirty="0"/>
              <a:t>Designing reusable object-oriented software is hard </a:t>
            </a:r>
          </a:p>
          <a:p>
            <a:pPr lvl="1"/>
            <a:r>
              <a:rPr lang="en-US" dirty="0"/>
              <a:t>Provides an optimized, reusable solution to the programming problems that we encounter every day</a:t>
            </a:r>
          </a:p>
          <a:p>
            <a:r>
              <a:rPr lang="en-US" dirty="0"/>
              <a:t>Helps communicate an architecture with other developers</a:t>
            </a:r>
          </a:p>
          <a:p>
            <a:pPr lvl="1"/>
            <a:r>
              <a:rPr lang="en-US" dirty="0"/>
              <a:t>A ubiquitous language</a:t>
            </a:r>
          </a:p>
          <a:p>
            <a:r>
              <a:rPr lang="en-US" dirty="0"/>
              <a:t>Is a template or recipe for solving a problem in a context</a:t>
            </a:r>
          </a:p>
          <a:p>
            <a:endParaRPr lang="en-US" dirty="0"/>
          </a:p>
        </p:txBody>
      </p:sp>
    </p:spTree>
    <p:extLst>
      <p:ext uri="{BB962C8B-B14F-4D97-AF65-F5344CB8AC3E}">
        <p14:creationId xmlns:p14="http://schemas.microsoft.com/office/powerpoint/2010/main" val="332624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E5DC6-96D5-4027-B475-07E6E9A5D860}"/>
              </a:ext>
            </a:extLst>
          </p:cNvPr>
          <p:cNvSpPr>
            <a:spLocks noGrp="1"/>
          </p:cNvSpPr>
          <p:nvPr>
            <p:ph type="title"/>
          </p:nvPr>
        </p:nvSpPr>
        <p:spPr/>
        <p:txBody>
          <a:bodyPr/>
          <a:lstStyle/>
          <a:p>
            <a:r>
              <a:rPr lang="en-US" dirty="0"/>
              <a:t>How Many are there? Lots!</a:t>
            </a:r>
          </a:p>
        </p:txBody>
      </p:sp>
      <p:sp>
        <p:nvSpPr>
          <p:cNvPr id="3" name="Content Placeholder 2">
            <a:extLst>
              <a:ext uri="{FF2B5EF4-FFF2-40B4-BE49-F238E27FC236}">
                <a16:creationId xmlns:a16="http://schemas.microsoft.com/office/drawing/2014/main" id="{165D22F3-14F5-426A-BB3E-F60E86BAC336}"/>
              </a:ext>
            </a:extLst>
          </p:cNvPr>
          <p:cNvSpPr>
            <a:spLocks noGrp="1"/>
          </p:cNvSpPr>
          <p:nvPr>
            <p:ph idx="1"/>
          </p:nvPr>
        </p:nvSpPr>
        <p:spPr>
          <a:xfrm>
            <a:off x="677334" y="1366819"/>
            <a:ext cx="8596668" cy="5184588"/>
          </a:xfrm>
        </p:spPr>
        <p:txBody>
          <a:bodyPr>
            <a:normAutofit fontScale="92500" lnSpcReduction="10000"/>
          </a:bodyPr>
          <a:lstStyle/>
          <a:p>
            <a:r>
              <a:rPr lang="en-US" dirty="0"/>
              <a:t>Gang of Four (</a:t>
            </a:r>
            <a:r>
              <a:rPr lang="en-US" dirty="0" err="1"/>
              <a:t>GoF</a:t>
            </a:r>
            <a:r>
              <a:rPr lang="en-US" dirty="0"/>
              <a:t>) – Design Patterns: Elements of Reusable Object-Oriented Software (1995)</a:t>
            </a:r>
          </a:p>
          <a:p>
            <a:pPr lvl="1"/>
            <a:r>
              <a:rPr lang="en-US" dirty="0"/>
              <a:t>Erich Gamma</a:t>
            </a:r>
          </a:p>
          <a:p>
            <a:pPr lvl="1"/>
            <a:r>
              <a:rPr lang="en-US" dirty="0"/>
              <a:t>Richard Helm</a:t>
            </a:r>
          </a:p>
          <a:p>
            <a:pPr lvl="1"/>
            <a:r>
              <a:rPr lang="en-US" dirty="0"/>
              <a:t>Ralph Johnson</a:t>
            </a:r>
          </a:p>
          <a:p>
            <a:pPr lvl="1"/>
            <a:r>
              <a:rPr lang="en-US" dirty="0"/>
              <a:t>John </a:t>
            </a:r>
            <a:r>
              <a:rPr lang="en-US" dirty="0" err="1"/>
              <a:t>Vlissides</a:t>
            </a:r>
            <a:endParaRPr lang="en-US" dirty="0"/>
          </a:p>
          <a:p>
            <a:r>
              <a:rPr lang="en-US" dirty="0"/>
              <a:t>Classification (23)</a:t>
            </a:r>
          </a:p>
          <a:p>
            <a:pPr lvl="1"/>
            <a:r>
              <a:rPr lang="en-US" dirty="0"/>
              <a:t>Creational – object creation (5)</a:t>
            </a:r>
          </a:p>
          <a:p>
            <a:pPr lvl="1"/>
            <a:r>
              <a:rPr lang="en-US" dirty="0"/>
              <a:t>Structural – relationships between entities (7)</a:t>
            </a:r>
          </a:p>
          <a:p>
            <a:pPr lvl="1"/>
            <a:r>
              <a:rPr lang="en-US" dirty="0"/>
              <a:t>Behavioral – communication between objects (11)</a:t>
            </a:r>
          </a:p>
          <a:p>
            <a:r>
              <a:rPr lang="en-US" dirty="0"/>
              <a:t>Higher-level Patterns</a:t>
            </a:r>
          </a:p>
          <a:p>
            <a:pPr lvl="1"/>
            <a:r>
              <a:rPr lang="en-US" dirty="0"/>
              <a:t>Enterprise Application Architecture (MVC, Front Controller) + </a:t>
            </a:r>
          </a:p>
          <a:p>
            <a:pPr lvl="1"/>
            <a:r>
              <a:rPr lang="en-US" dirty="0"/>
              <a:t>Enterprise Integration Patterns (Command Dispatcher, Messaging Patterns) ++</a:t>
            </a:r>
          </a:p>
          <a:p>
            <a:pPr lvl="1"/>
            <a:r>
              <a:rPr lang="en-US" dirty="0"/>
              <a:t>SOA Patterns (ESB, Atomic Service Transaction) +++</a:t>
            </a:r>
          </a:p>
          <a:p>
            <a:pPr lvl="1"/>
            <a:r>
              <a:rPr lang="en-US" dirty="0"/>
              <a:t>Cloud Integration Patterns (Circuit Breaker, CQRS) ++++</a:t>
            </a:r>
          </a:p>
          <a:p>
            <a:endParaRPr lang="en-US" dirty="0"/>
          </a:p>
          <a:p>
            <a:endParaRPr lang="en-US" dirty="0"/>
          </a:p>
        </p:txBody>
      </p:sp>
    </p:spTree>
    <p:extLst>
      <p:ext uri="{BB962C8B-B14F-4D97-AF65-F5344CB8AC3E}">
        <p14:creationId xmlns:p14="http://schemas.microsoft.com/office/powerpoint/2010/main" val="286222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FA53-E47F-4BFF-88A8-2599F4530D8E}"/>
              </a:ext>
            </a:extLst>
          </p:cNvPr>
          <p:cNvSpPr>
            <a:spLocks noGrp="1"/>
          </p:cNvSpPr>
          <p:nvPr>
            <p:ph type="title"/>
          </p:nvPr>
        </p:nvSpPr>
        <p:spPr>
          <a:xfrm>
            <a:off x="677334" y="179294"/>
            <a:ext cx="8596668" cy="1320800"/>
          </a:xfrm>
        </p:spPr>
        <p:txBody>
          <a:bodyPr/>
          <a:lstStyle/>
          <a:p>
            <a:r>
              <a:rPr lang="en-US" dirty="0"/>
              <a:t>Describing Patterns (</a:t>
            </a:r>
            <a:r>
              <a:rPr lang="en-US" dirty="0" err="1"/>
              <a:t>GoF</a:t>
            </a:r>
            <a:r>
              <a:rPr lang="en-US" dirty="0"/>
              <a:t>)</a:t>
            </a:r>
          </a:p>
        </p:txBody>
      </p:sp>
      <p:sp>
        <p:nvSpPr>
          <p:cNvPr id="3" name="Content Placeholder 2">
            <a:extLst>
              <a:ext uri="{FF2B5EF4-FFF2-40B4-BE49-F238E27FC236}">
                <a16:creationId xmlns:a16="http://schemas.microsoft.com/office/drawing/2014/main" id="{BC76F1B5-46CE-402E-B3F6-58B4A3E16E11}"/>
              </a:ext>
            </a:extLst>
          </p:cNvPr>
          <p:cNvSpPr>
            <a:spLocks noGrp="1"/>
          </p:cNvSpPr>
          <p:nvPr>
            <p:ph idx="1"/>
          </p:nvPr>
        </p:nvSpPr>
        <p:spPr>
          <a:xfrm>
            <a:off x="677334" y="839694"/>
            <a:ext cx="9090610" cy="5776259"/>
          </a:xfrm>
        </p:spPr>
        <p:txBody>
          <a:bodyPr>
            <a:noAutofit/>
          </a:bodyPr>
          <a:lstStyle/>
          <a:p>
            <a:r>
              <a:rPr lang="en-US" sz="1200" i="1" dirty="0"/>
              <a:t>Name and Classification</a:t>
            </a:r>
            <a:r>
              <a:rPr lang="en-US" sz="1200" dirty="0"/>
              <a:t> -- Must have a meaningful name which conveys the essence of the pattern succinctly.  Classification categorizes it into either creational, structural, or behavioral design patterns.</a:t>
            </a:r>
          </a:p>
          <a:p>
            <a:r>
              <a:rPr lang="en-US" sz="1200" i="1" dirty="0"/>
              <a:t>Intent</a:t>
            </a:r>
            <a:r>
              <a:rPr lang="en-US" sz="1200" dirty="0"/>
              <a:t> -- A statement of the problem which answers the following questions:  What does the design pattern do?  What is its rationale and intent?  What particular design issue problem does it address?</a:t>
            </a:r>
          </a:p>
          <a:p>
            <a:r>
              <a:rPr lang="en-US" sz="1200" i="1" dirty="0"/>
              <a:t>Also Known As</a:t>
            </a:r>
            <a:r>
              <a:rPr lang="en-US" sz="1200" dirty="0"/>
              <a:t> -- Other well-known names for the pattern, if any.</a:t>
            </a:r>
          </a:p>
          <a:p>
            <a:r>
              <a:rPr lang="en-US" sz="1200" i="1" dirty="0"/>
              <a:t>Motivation</a:t>
            </a:r>
            <a:r>
              <a:rPr lang="en-US" sz="1200" dirty="0"/>
              <a:t> -- A scenario that illustrates a design problem and how the class and object structures in the pattern solve the problem.  The scenario will help you understand the more abstract description of the pattern that follows.</a:t>
            </a:r>
          </a:p>
          <a:p>
            <a:r>
              <a:rPr lang="en-US" sz="1200" i="1" dirty="0"/>
              <a:t>Applicability</a:t>
            </a:r>
            <a:r>
              <a:rPr lang="en-US" sz="1200" dirty="0"/>
              <a:t> -- What are the situations in which the design pattern can be applied?  What are example of poor design that the pattern can address?  How can you recognize these situations?</a:t>
            </a:r>
          </a:p>
          <a:p>
            <a:r>
              <a:rPr lang="en-US" sz="1200" i="1" dirty="0"/>
              <a:t>Structure</a:t>
            </a:r>
            <a:r>
              <a:rPr lang="en-US" sz="1200" dirty="0"/>
              <a:t> -- A graphical representation of the classes in the pattern using a notation based on the Object Modeling Technique (OMT).  (UML, based on OMT, is now the standard notation used.)</a:t>
            </a:r>
          </a:p>
          <a:p>
            <a:r>
              <a:rPr lang="en-US" sz="1200" i="1" dirty="0"/>
              <a:t>Participants</a:t>
            </a:r>
            <a:r>
              <a:rPr lang="en-US" sz="1200" dirty="0"/>
              <a:t> -- The classes and/or objects participating in the design pattern and their responsibilities.</a:t>
            </a:r>
          </a:p>
          <a:p>
            <a:r>
              <a:rPr lang="en-US" sz="1200" i="1" dirty="0"/>
              <a:t>Collaborations</a:t>
            </a:r>
            <a:r>
              <a:rPr lang="en-US" sz="1200" dirty="0"/>
              <a:t> -- How the participants collaborate to carry out their responsibilities.</a:t>
            </a:r>
          </a:p>
          <a:p>
            <a:r>
              <a:rPr lang="en-US" sz="1200" i="1" dirty="0"/>
              <a:t>Consequences</a:t>
            </a:r>
            <a:r>
              <a:rPr lang="en-US" sz="1200" dirty="0"/>
              <a:t> -- How does the pattern support its objectives?  What are the trade-offs and results of using the pattern?  What aspect of system structure does it let you vary independently?</a:t>
            </a:r>
          </a:p>
          <a:p>
            <a:r>
              <a:rPr lang="en-US" sz="1200" i="1" dirty="0"/>
              <a:t>Implementation</a:t>
            </a:r>
            <a:r>
              <a:rPr lang="en-US" sz="1200" dirty="0"/>
              <a:t> -- What pitfalls, hints, or techniques should you be aware of when implementing the pattern?  Are there language-specific issues?</a:t>
            </a:r>
          </a:p>
          <a:p>
            <a:r>
              <a:rPr lang="en-US" sz="1200" i="1" dirty="0"/>
              <a:t>Sample Code and Usage</a:t>
            </a:r>
            <a:r>
              <a:rPr lang="en-US" sz="1200" dirty="0"/>
              <a:t> -- Code fragments that illustrate how you might  implement the pattern in C++ or Smalltalk (or Java). </a:t>
            </a:r>
          </a:p>
          <a:p>
            <a:r>
              <a:rPr lang="en-US" sz="1200" i="1" dirty="0"/>
              <a:t>Known Uses</a:t>
            </a:r>
            <a:r>
              <a:rPr lang="en-US" sz="1200" dirty="0"/>
              <a:t> -- Examples of the pattern found in real systems. </a:t>
            </a:r>
          </a:p>
          <a:p>
            <a:r>
              <a:rPr lang="en-US" sz="1200" i="1" dirty="0"/>
              <a:t>Related Patterns</a:t>
            </a:r>
            <a:r>
              <a:rPr lang="en-US" sz="1200" dirty="0"/>
              <a:t> -- What design patterns are closely related to this one?  What are the important differences?  With which other patterns should this one be used? </a:t>
            </a:r>
          </a:p>
        </p:txBody>
      </p:sp>
    </p:spTree>
    <p:extLst>
      <p:ext uri="{BB962C8B-B14F-4D97-AF65-F5344CB8AC3E}">
        <p14:creationId xmlns:p14="http://schemas.microsoft.com/office/powerpoint/2010/main" val="293274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9A4D8-8AFF-49BA-8C67-B75A5D4990EA}"/>
              </a:ext>
            </a:extLst>
          </p:cNvPr>
          <p:cNvSpPr>
            <a:spLocks noGrp="1"/>
          </p:cNvSpPr>
          <p:nvPr>
            <p:ph type="title"/>
          </p:nvPr>
        </p:nvSpPr>
        <p:spPr/>
        <p:txBody>
          <a:bodyPr/>
          <a:lstStyle/>
          <a:p>
            <a:r>
              <a:rPr lang="en-US" dirty="0"/>
              <a:t>Simplified</a:t>
            </a:r>
          </a:p>
        </p:txBody>
      </p:sp>
      <p:sp>
        <p:nvSpPr>
          <p:cNvPr id="3" name="Content Placeholder 2">
            <a:extLst>
              <a:ext uri="{FF2B5EF4-FFF2-40B4-BE49-F238E27FC236}">
                <a16:creationId xmlns:a16="http://schemas.microsoft.com/office/drawing/2014/main" id="{C6B5E738-F78A-4459-82F8-8DCF034DB5AC}"/>
              </a:ext>
            </a:extLst>
          </p:cNvPr>
          <p:cNvSpPr>
            <a:spLocks noGrp="1"/>
          </p:cNvSpPr>
          <p:nvPr>
            <p:ph idx="1"/>
          </p:nvPr>
        </p:nvSpPr>
        <p:spPr/>
        <p:txBody>
          <a:bodyPr/>
          <a:lstStyle/>
          <a:p>
            <a:r>
              <a:rPr lang="en-US" dirty="0"/>
              <a:t>Pattern Name</a:t>
            </a:r>
          </a:p>
          <a:p>
            <a:pPr lvl="1"/>
            <a:r>
              <a:rPr lang="en-US" dirty="0"/>
              <a:t>Short name to describe the pattern in a word or two</a:t>
            </a:r>
          </a:p>
          <a:p>
            <a:r>
              <a:rPr lang="en-US" dirty="0"/>
              <a:t>Problem</a:t>
            </a:r>
          </a:p>
          <a:p>
            <a:pPr lvl="1"/>
            <a:r>
              <a:rPr lang="en-US" dirty="0"/>
              <a:t>When should we use the pattern?</a:t>
            </a:r>
          </a:p>
          <a:p>
            <a:r>
              <a:rPr lang="en-US" dirty="0"/>
              <a:t>Solution</a:t>
            </a:r>
          </a:p>
          <a:p>
            <a:pPr lvl="1"/>
            <a:r>
              <a:rPr lang="en-US" dirty="0"/>
              <a:t>Describes elements of the design</a:t>
            </a:r>
          </a:p>
          <a:p>
            <a:pPr lvl="1"/>
            <a:r>
              <a:rPr lang="en-US" dirty="0"/>
              <a:t>Not a concrete implementation but abstract description of problem and solution</a:t>
            </a:r>
          </a:p>
          <a:p>
            <a:r>
              <a:rPr lang="en-US" dirty="0"/>
              <a:t>Consequences</a:t>
            </a:r>
          </a:p>
          <a:p>
            <a:pPr lvl="1"/>
            <a:r>
              <a:rPr lang="en-US" dirty="0"/>
              <a:t>Results and trade-offs</a:t>
            </a:r>
          </a:p>
          <a:p>
            <a:pPr lvl="1"/>
            <a:r>
              <a:rPr lang="en-US" dirty="0"/>
              <a:t>Helps identify when other patterns or solutions should be considered</a:t>
            </a:r>
          </a:p>
          <a:p>
            <a:endParaRPr lang="en-US" dirty="0"/>
          </a:p>
        </p:txBody>
      </p:sp>
    </p:spTree>
    <p:extLst>
      <p:ext uri="{BB962C8B-B14F-4D97-AF65-F5344CB8AC3E}">
        <p14:creationId xmlns:p14="http://schemas.microsoft.com/office/powerpoint/2010/main" val="28509764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10581</TotalTime>
  <Words>911</Words>
  <Application>Microsoft Office PowerPoint</Application>
  <PresentationFormat>Widescreen</PresentationFormat>
  <Paragraphs>125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Software Architecture</vt:lpstr>
      <vt:lpstr>Chris Berthold : Your fearless live code presenter </vt:lpstr>
      <vt:lpstr>PowerPoint Presentation</vt:lpstr>
      <vt:lpstr>PowerPoint Presentation</vt:lpstr>
      <vt:lpstr>Christopher Alexander</vt:lpstr>
      <vt:lpstr>Why Design Patterns?</vt:lpstr>
      <vt:lpstr>How Many are there? Lots!</vt:lpstr>
      <vt:lpstr>Describing Patterns (GoF)</vt:lpstr>
      <vt:lpstr>Simplified</vt:lpstr>
      <vt:lpstr>Command Pattern (Behavioral)</vt:lpstr>
      <vt:lpstr>Null-Object Pattern</vt:lpstr>
      <vt:lpstr>Decorator Pattern (Structural)</vt:lpstr>
      <vt:lpstr>Adapter Pattern (Structural)</vt:lpstr>
      <vt:lpstr>Things to know when applying design patterns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cberthold</dc:creator>
  <cp:lastModifiedBy>cberthold</cp:lastModifiedBy>
  <cp:revision>31</cp:revision>
  <dcterms:created xsi:type="dcterms:W3CDTF">2017-10-05T01:31:03Z</dcterms:created>
  <dcterms:modified xsi:type="dcterms:W3CDTF">2017-10-30T00:05:44Z</dcterms:modified>
</cp:coreProperties>
</file>